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8288000" cy="10287000"/>
  <p:notesSz cx="6858000" cy="9144000"/>
  <p:embeddedFontLst>
    <p:embeddedFont>
      <p:font typeface="Arimo" panose="020B0604020202020204" pitchFamily="34" charset="0"/>
      <p:regular r:id="rId6"/>
    </p:embeddedFont>
    <p:embeddedFont>
      <p:font typeface="Arimo Bold" panose="020B0704020202020204" pitchFamily="34" charset="0"/>
      <p:regular r:id="rId7"/>
    </p:embeddedFont>
    <p:embeddedFont>
      <p:font typeface="Arimo Bold Italics" panose="020B0704020202090204" pitchFamily="34" charset="0"/>
      <p:regular r:id="rId8"/>
    </p:embeddedFont>
    <p:embeddedFont>
      <p:font typeface="Arimo Italics" panose="020B0604020202090204" pitchFamily="34" charset="0"/>
      <p:regular r:id="rId9"/>
    </p:embeddedFont>
    <p:embeddedFont>
      <p:font typeface="Canva Sans" panose="020B0503030501040103" pitchFamily="34" charset="0"/>
      <p:regular r:id="rId10"/>
    </p:embeddedFont>
    <p:embeddedFont>
      <p:font typeface="Canva Sans Bold" panose="020B0803030501040103" pitchFamily="34" charset="0"/>
      <p:regular r:id="rId11"/>
    </p:embeddedFont>
    <p:embeddedFont>
      <p:font typeface="Canva Sans Bold Italics" panose="020B0803030501040103" pitchFamily="34" charset="0"/>
      <p:regular r:id="rId12"/>
    </p:embeddedFont>
    <p:embeddedFont>
      <p:font typeface="Canva Sans Italics" panose="020B0503030501040103" pitchFamily="34" charset="0"/>
      <p:regular r:id="rId13"/>
    </p:embeddedFont>
    <p:embeddedFont>
      <p:font typeface="Canva Sans Medium" panose="020B0603030501040103" pitchFamily="34" charset="0"/>
      <p:regular r:id="rId14"/>
    </p:embeddedFont>
    <p:embeddedFont>
      <p:font typeface="Canva Sans Medium Italics" panose="020B0603030501040103" pitchFamily="34" charset="0"/>
      <p:regular r:id="rId15"/>
    </p:embeddedFont>
    <p:embeddedFont>
      <p:font typeface="Solway" pitchFamily="2" charset="0"/>
      <p:regular r:id="rId16"/>
    </p:embeddedFont>
    <p:embeddedFont>
      <p:font typeface="Solway Bold" pitchFamily="2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 /><Relationship Id="rId13" Type="http://schemas.openxmlformats.org/officeDocument/2006/relationships/font" Target="fonts/font8.fntdata" /><Relationship Id="rId18" Type="http://schemas.openxmlformats.org/officeDocument/2006/relationships/presProps" Target="presProps.xml" /><Relationship Id="rId3" Type="http://schemas.openxmlformats.org/officeDocument/2006/relationships/slide" Target="slides/slide2.xml" /><Relationship Id="rId21" Type="http://schemas.openxmlformats.org/officeDocument/2006/relationships/tableStyles" Target="tableStyles.xml" /><Relationship Id="rId7" Type="http://schemas.openxmlformats.org/officeDocument/2006/relationships/font" Target="fonts/font2.fntdata" /><Relationship Id="rId12" Type="http://schemas.openxmlformats.org/officeDocument/2006/relationships/font" Target="fonts/font7.fntdata" /><Relationship Id="rId17" Type="http://schemas.openxmlformats.org/officeDocument/2006/relationships/font" Target="fonts/font12.fntdata" /><Relationship Id="rId2" Type="http://schemas.openxmlformats.org/officeDocument/2006/relationships/slide" Target="slides/slide1.xml" /><Relationship Id="rId16" Type="http://schemas.openxmlformats.org/officeDocument/2006/relationships/font" Target="fonts/font11.fntdata" /><Relationship Id="rId20" Type="http://schemas.openxmlformats.org/officeDocument/2006/relationships/theme" Target="theme/theme1.xml" /><Relationship Id="rId1" Type="http://schemas.openxmlformats.org/officeDocument/2006/relationships/slideMaster" Target="slideMasters/slideMaster1.xml" /><Relationship Id="rId6" Type="http://schemas.openxmlformats.org/officeDocument/2006/relationships/font" Target="fonts/font1.fntdata" /><Relationship Id="rId11" Type="http://schemas.openxmlformats.org/officeDocument/2006/relationships/font" Target="fonts/font6.fntdata" /><Relationship Id="rId5" Type="http://schemas.openxmlformats.org/officeDocument/2006/relationships/slide" Target="slides/slide4.xml" /><Relationship Id="rId15" Type="http://schemas.openxmlformats.org/officeDocument/2006/relationships/font" Target="fonts/font10.fntdata" /><Relationship Id="rId10" Type="http://schemas.openxmlformats.org/officeDocument/2006/relationships/font" Target="fonts/font5.fntdata" /><Relationship Id="rId19" Type="http://schemas.openxmlformats.org/officeDocument/2006/relationships/viewProps" Target="viewProps.xml" /><Relationship Id="rId4" Type="http://schemas.openxmlformats.org/officeDocument/2006/relationships/slide" Target="slides/slide3.xml" /><Relationship Id="rId9" Type="http://schemas.openxmlformats.org/officeDocument/2006/relationships/font" Target="fonts/font4.fntdata" /><Relationship Id="rId14" Type="http://schemas.openxmlformats.org/officeDocument/2006/relationships/font" Target="fonts/font9.fntdata" /></Relationships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2.pn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5" Type="http://schemas.openxmlformats.org/officeDocument/2006/relationships/image" Target="../media/image4.svg" /><Relationship Id="rId4" Type="http://schemas.openxmlformats.org/officeDocument/2006/relationships/image" Target="../media/image3.png" 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 /><Relationship Id="rId3" Type="http://schemas.openxmlformats.org/officeDocument/2006/relationships/image" Target="../media/image6.png" /><Relationship Id="rId7" Type="http://schemas.openxmlformats.org/officeDocument/2006/relationships/image" Target="../media/image10.svg" /><Relationship Id="rId2" Type="http://schemas.openxmlformats.org/officeDocument/2006/relationships/image" Target="../media/image5.png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9.png" /><Relationship Id="rId11" Type="http://schemas.openxmlformats.org/officeDocument/2006/relationships/image" Target="../media/image14.png" /><Relationship Id="rId5" Type="http://schemas.openxmlformats.org/officeDocument/2006/relationships/image" Target="../media/image8.png" /><Relationship Id="rId10" Type="http://schemas.openxmlformats.org/officeDocument/2006/relationships/image" Target="../media/image13.png" /><Relationship Id="rId4" Type="http://schemas.openxmlformats.org/officeDocument/2006/relationships/image" Target="../media/image7.svg" /><Relationship Id="rId9" Type="http://schemas.openxmlformats.org/officeDocument/2006/relationships/image" Target="../media/image12.svg" 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 /><Relationship Id="rId1" Type="http://schemas.openxmlformats.org/officeDocument/2006/relationships/slideLayout" Target="../slideLayouts/slideLayout7.xml" 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 /><Relationship Id="rId1" Type="http://schemas.openxmlformats.org/officeDocument/2006/relationships/slideLayout" Target="../slideLayouts/slideLayout7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6684" b="-41093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575582" y="1060392"/>
            <a:ext cx="8476841" cy="8229600"/>
          </a:xfrm>
          <a:custGeom>
            <a:avLst/>
            <a:gdLst/>
            <a:ahLst/>
            <a:cxnLst/>
            <a:rect l="l" t="t" r="r" b="b"/>
            <a:pathLst>
              <a:path w="8476841" h="8229600">
                <a:moveTo>
                  <a:pt x="0" y="0"/>
                </a:moveTo>
                <a:lnTo>
                  <a:pt x="8476841" y="0"/>
                </a:lnTo>
                <a:lnTo>
                  <a:pt x="847684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7000"/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4575582" y="3497960"/>
            <a:ext cx="9136836" cy="2396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41"/>
              </a:lnSpc>
              <a:spcBef>
                <a:spcPct val="0"/>
              </a:spcBef>
            </a:pPr>
            <a:r>
              <a:rPr lang="en-US" sz="6886">
                <a:solidFill>
                  <a:srgbClr val="000000"/>
                </a:solidFill>
                <a:latin typeface="Solway"/>
              </a:rPr>
              <a:t>SE Capestone Project Architecture</a:t>
            </a:r>
          </a:p>
        </p:txBody>
      </p:sp>
      <p:sp>
        <p:nvSpPr>
          <p:cNvPr id="5" name="Freeform 5"/>
          <p:cNvSpPr/>
          <p:nvPr/>
        </p:nvSpPr>
        <p:spPr>
          <a:xfrm>
            <a:off x="5156402" y="6258960"/>
            <a:ext cx="7315200" cy="883052"/>
          </a:xfrm>
          <a:custGeom>
            <a:avLst/>
            <a:gdLst/>
            <a:ahLst/>
            <a:cxnLst/>
            <a:rect l="l" t="t" r="r" b="b"/>
            <a:pathLst>
              <a:path w="7315200" h="883052">
                <a:moveTo>
                  <a:pt x="0" y="0"/>
                </a:moveTo>
                <a:lnTo>
                  <a:pt x="7315200" y="0"/>
                </a:lnTo>
                <a:lnTo>
                  <a:pt x="7315200" y="883052"/>
                </a:lnTo>
                <a:lnTo>
                  <a:pt x="0" y="8830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</a:blip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111050" y="4483871"/>
            <a:ext cx="1154591" cy="1154591"/>
          </a:xfrm>
          <a:custGeom>
            <a:avLst/>
            <a:gdLst/>
            <a:ahLst/>
            <a:cxnLst/>
            <a:rect l="l" t="t" r="r" b="b"/>
            <a:pathLst>
              <a:path w="1154591" h="1154591">
                <a:moveTo>
                  <a:pt x="0" y="0"/>
                </a:moveTo>
                <a:lnTo>
                  <a:pt x="1154590" y="0"/>
                </a:lnTo>
                <a:lnTo>
                  <a:pt x="1154590" y="1154591"/>
                </a:lnTo>
                <a:lnTo>
                  <a:pt x="0" y="115459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3397329" y="1691515"/>
            <a:ext cx="11413612" cy="7354682"/>
            <a:chOff x="0" y="0"/>
            <a:chExt cx="3006054" cy="193703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006054" cy="1937035"/>
            </a:xfrm>
            <a:custGeom>
              <a:avLst/>
              <a:gdLst/>
              <a:ahLst/>
              <a:cxnLst/>
              <a:rect l="l" t="t" r="r" b="b"/>
              <a:pathLst>
                <a:path w="3006054" h="1937035">
                  <a:moveTo>
                    <a:pt x="34594" y="0"/>
                  </a:moveTo>
                  <a:lnTo>
                    <a:pt x="2971460" y="0"/>
                  </a:lnTo>
                  <a:cubicBezTo>
                    <a:pt x="2990566" y="0"/>
                    <a:pt x="3006054" y="15488"/>
                    <a:pt x="3006054" y="34594"/>
                  </a:cubicBezTo>
                  <a:lnTo>
                    <a:pt x="3006054" y="1902442"/>
                  </a:lnTo>
                  <a:cubicBezTo>
                    <a:pt x="3006054" y="1921547"/>
                    <a:pt x="2990566" y="1937035"/>
                    <a:pt x="2971460" y="1937035"/>
                  </a:cubicBezTo>
                  <a:lnTo>
                    <a:pt x="34594" y="1937035"/>
                  </a:lnTo>
                  <a:cubicBezTo>
                    <a:pt x="15488" y="1937035"/>
                    <a:pt x="0" y="1921547"/>
                    <a:pt x="0" y="1902442"/>
                  </a:cubicBezTo>
                  <a:lnTo>
                    <a:pt x="0" y="34594"/>
                  </a:lnTo>
                  <a:cubicBezTo>
                    <a:pt x="0" y="15488"/>
                    <a:pt x="15488" y="0"/>
                    <a:pt x="34594" y="0"/>
                  </a:cubicBezTo>
                  <a:close/>
                </a:path>
              </a:pathLst>
            </a:custGeom>
            <a:solidFill>
              <a:srgbClr val="D9D9D9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3006054" cy="19751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3919321" y="2566443"/>
            <a:ext cx="1686018" cy="5476413"/>
            <a:chOff x="0" y="0"/>
            <a:chExt cx="444054" cy="144234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44054" cy="1442348"/>
            </a:xfrm>
            <a:custGeom>
              <a:avLst/>
              <a:gdLst/>
              <a:ahLst/>
              <a:cxnLst/>
              <a:rect l="l" t="t" r="r" b="b"/>
              <a:pathLst>
                <a:path w="444054" h="1442348">
                  <a:moveTo>
                    <a:pt x="0" y="0"/>
                  </a:moveTo>
                  <a:lnTo>
                    <a:pt x="444054" y="0"/>
                  </a:lnTo>
                  <a:lnTo>
                    <a:pt x="444054" y="1442348"/>
                  </a:lnTo>
                  <a:lnTo>
                    <a:pt x="0" y="1442348"/>
                  </a:lnTo>
                  <a:close/>
                </a:path>
              </a:pathLst>
            </a:custGeom>
            <a:solidFill>
              <a:srgbClr val="76C2A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444054" cy="14804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6221834" y="2566443"/>
            <a:ext cx="2623382" cy="1292495"/>
            <a:chOff x="0" y="0"/>
            <a:chExt cx="690932" cy="34041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90932" cy="340410"/>
            </a:xfrm>
            <a:custGeom>
              <a:avLst/>
              <a:gdLst/>
              <a:ahLst/>
              <a:cxnLst/>
              <a:rect l="l" t="t" r="r" b="b"/>
              <a:pathLst>
                <a:path w="690932" h="340410">
                  <a:moveTo>
                    <a:pt x="0" y="0"/>
                  </a:moveTo>
                  <a:lnTo>
                    <a:pt x="690932" y="0"/>
                  </a:lnTo>
                  <a:lnTo>
                    <a:pt x="690932" y="340410"/>
                  </a:lnTo>
                  <a:lnTo>
                    <a:pt x="0" y="340410"/>
                  </a:lnTo>
                  <a:close/>
                </a:path>
              </a:pathLst>
            </a:custGeom>
            <a:solidFill>
              <a:srgbClr val="76C2AF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690932" cy="3785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1039546" y="3555668"/>
            <a:ext cx="3030934" cy="1079667"/>
            <a:chOff x="0" y="0"/>
            <a:chExt cx="851005" cy="303142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51005" cy="303142"/>
            </a:xfrm>
            <a:custGeom>
              <a:avLst/>
              <a:gdLst/>
              <a:ahLst/>
              <a:cxnLst/>
              <a:rect l="l" t="t" r="r" b="b"/>
              <a:pathLst>
                <a:path w="851005" h="303142">
                  <a:moveTo>
                    <a:pt x="647805" y="0"/>
                  </a:moveTo>
                  <a:cubicBezTo>
                    <a:pt x="760029" y="0"/>
                    <a:pt x="851005" y="67861"/>
                    <a:pt x="851005" y="151571"/>
                  </a:cubicBezTo>
                  <a:cubicBezTo>
                    <a:pt x="851005" y="235281"/>
                    <a:pt x="760029" y="303142"/>
                    <a:pt x="647805" y="303142"/>
                  </a:cubicBezTo>
                  <a:lnTo>
                    <a:pt x="203200" y="303142"/>
                  </a:lnTo>
                  <a:cubicBezTo>
                    <a:pt x="90976" y="303142"/>
                    <a:pt x="0" y="235281"/>
                    <a:pt x="0" y="151571"/>
                  </a:cubicBezTo>
                  <a:cubicBezTo>
                    <a:pt x="0" y="67861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76C2AF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851005" cy="3412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000000"/>
                  </a:solidFill>
                  <a:latin typeface="Canva Sans Bold"/>
                </a:rPr>
                <a:t>UserAuthentication Service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1039546" y="6248773"/>
            <a:ext cx="3030934" cy="970083"/>
            <a:chOff x="0" y="0"/>
            <a:chExt cx="851005" cy="272373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51005" cy="272373"/>
            </a:xfrm>
            <a:custGeom>
              <a:avLst/>
              <a:gdLst/>
              <a:ahLst/>
              <a:cxnLst/>
              <a:rect l="l" t="t" r="r" b="b"/>
              <a:pathLst>
                <a:path w="851005" h="272373">
                  <a:moveTo>
                    <a:pt x="647805" y="0"/>
                  </a:moveTo>
                  <a:cubicBezTo>
                    <a:pt x="760029" y="0"/>
                    <a:pt x="851005" y="60973"/>
                    <a:pt x="851005" y="136187"/>
                  </a:cubicBezTo>
                  <a:cubicBezTo>
                    <a:pt x="851005" y="211401"/>
                    <a:pt x="760029" y="272373"/>
                    <a:pt x="647805" y="272373"/>
                  </a:cubicBezTo>
                  <a:lnTo>
                    <a:pt x="203200" y="272373"/>
                  </a:lnTo>
                  <a:cubicBezTo>
                    <a:pt x="90976" y="272373"/>
                    <a:pt x="0" y="211401"/>
                    <a:pt x="0" y="136187"/>
                  </a:cubicBezTo>
                  <a:cubicBezTo>
                    <a:pt x="0" y="60973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76C2AF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851005" cy="3104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000000"/>
                  </a:solidFill>
                  <a:latin typeface="Canva Sans Bold"/>
                </a:rPr>
                <a:t>Kanban-Board Service</a:t>
              </a:r>
            </a:p>
          </p:txBody>
        </p:sp>
      </p:grpSp>
      <p:sp>
        <p:nvSpPr>
          <p:cNvPr id="19" name="Freeform 19"/>
          <p:cNvSpPr/>
          <p:nvPr/>
        </p:nvSpPr>
        <p:spPr>
          <a:xfrm>
            <a:off x="3919321" y="4483871"/>
            <a:ext cx="1686018" cy="1886605"/>
          </a:xfrm>
          <a:custGeom>
            <a:avLst/>
            <a:gdLst/>
            <a:ahLst/>
            <a:cxnLst/>
            <a:rect l="l" t="t" r="r" b="b"/>
            <a:pathLst>
              <a:path w="1686018" h="1886605">
                <a:moveTo>
                  <a:pt x="0" y="0"/>
                </a:moveTo>
                <a:lnTo>
                  <a:pt x="1686018" y="0"/>
                </a:lnTo>
                <a:lnTo>
                  <a:pt x="1686018" y="1886606"/>
                </a:lnTo>
                <a:lnTo>
                  <a:pt x="0" y="188660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20" name="Freeform 20"/>
          <p:cNvSpPr/>
          <p:nvPr/>
        </p:nvSpPr>
        <p:spPr>
          <a:xfrm>
            <a:off x="15430066" y="3569271"/>
            <a:ext cx="1882607" cy="989224"/>
          </a:xfrm>
          <a:custGeom>
            <a:avLst/>
            <a:gdLst/>
            <a:ahLst/>
            <a:cxnLst/>
            <a:rect l="l" t="t" r="r" b="b"/>
            <a:pathLst>
              <a:path w="1882607" h="989224">
                <a:moveTo>
                  <a:pt x="0" y="0"/>
                </a:moveTo>
                <a:lnTo>
                  <a:pt x="1882607" y="0"/>
                </a:lnTo>
                <a:lnTo>
                  <a:pt x="1882607" y="989224"/>
                </a:lnTo>
                <a:lnTo>
                  <a:pt x="0" y="98922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21" name="Freeform 21"/>
          <p:cNvSpPr/>
          <p:nvPr/>
        </p:nvSpPr>
        <p:spPr>
          <a:xfrm>
            <a:off x="15249597" y="6352287"/>
            <a:ext cx="2243546" cy="866570"/>
          </a:xfrm>
          <a:custGeom>
            <a:avLst/>
            <a:gdLst/>
            <a:ahLst/>
            <a:cxnLst/>
            <a:rect l="l" t="t" r="r" b="b"/>
            <a:pathLst>
              <a:path w="2243546" h="866570">
                <a:moveTo>
                  <a:pt x="0" y="0"/>
                </a:moveTo>
                <a:lnTo>
                  <a:pt x="2243546" y="0"/>
                </a:lnTo>
                <a:lnTo>
                  <a:pt x="2243546" y="866570"/>
                </a:lnTo>
                <a:lnTo>
                  <a:pt x="0" y="86657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22" name="Freeform 22"/>
          <p:cNvSpPr/>
          <p:nvPr/>
        </p:nvSpPr>
        <p:spPr>
          <a:xfrm>
            <a:off x="6753210" y="2611763"/>
            <a:ext cx="1560629" cy="814950"/>
          </a:xfrm>
          <a:custGeom>
            <a:avLst/>
            <a:gdLst/>
            <a:ahLst/>
            <a:cxnLst/>
            <a:rect l="l" t="t" r="r" b="b"/>
            <a:pathLst>
              <a:path w="1560629" h="814950">
                <a:moveTo>
                  <a:pt x="0" y="0"/>
                </a:moveTo>
                <a:lnTo>
                  <a:pt x="1560630" y="0"/>
                </a:lnTo>
                <a:lnTo>
                  <a:pt x="1560630" y="814950"/>
                </a:lnTo>
                <a:lnTo>
                  <a:pt x="0" y="81495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</p:sp>
      <p:sp>
        <p:nvSpPr>
          <p:cNvPr id="23" name="AutoShape 23"/>
          <p:cNvSpPr/>
          <p:nvPr/>
        </p:nvSpPr>
        <p:spPr>
          <a:xfrm>
            <a:off x="2265745" y="5056512"/>
            <a:ext cx="1692364" cy="9309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24" name="AutoShape 24"/>
          <p:cNvSpPr/>
          <p:nvPr/>
        </p:nvSpPr>
        <p:spPr>
          <a:xfrm flipV="1">
            <a:off x="5605339" y="4095501"/>
            <a:ext cx="5839675" cy="1209149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25" name="AutoShape 25"/>
          <p:cNvSpPr/>
          <p:nvPr/>
        </p:nvSpPr>
        <p:spPr>
          <a:xfrm>
            <a:off x="5765959" y="5304650"/>
            <a:ext cx="5273588" cy="1429165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26" name="AutoShape 26"/>
          <p:cNvSpPr/>
          <p:nvPr/>
        </p:nvSpPr>
        <p:spPr>
          <a:xfrm flipV="1">
            <a:off x="5605339" y="3858939"/>
            <a:ext cx="1928186" cy="776396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arrow" w="med" len="sm"/>
            <a:tailEnd type="arrow" w="med" len="sm"/>
          </a:ln>
        </p:spPr>
      </p:sp>
      <p:sp>
        <p:nvSpPr>
          <p:cNvPr id="27" name="AutoShape 27"/>
          <p:cNvSpPr/>
          <p:nvPr/>
        </p:nvSpPr>
        <p:spPr>
          <a:xfrm>
            <a:off x="8845216" y="3426713"/>
            <a:ext cx="3709797" cy="128954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arrow" w="med" len="sm"/>
            <a:tailEnd type="arrow" w="med" len="sm"/>
          </a:ln>
        </p:spPr>
      </p:sp>
      <p:sp>
        <p:nvSpPr>
          <p:cNvPr id="28" name="AutoShape 28"/>
          <p:cNvSpPr/>
          <p:nvPr/>
        </p:nvSpPr>
        <p:spPr>
          <a:xfrm>
            <a:off x="7944402" y="4095501"/>
            <a:ext cx="4610611" cy="2153272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arrow" w="med" len="sm"/>
            <a:tailEnd type="arrow" w="med" len="sm"/>
          </a:ln>
        </p:spPr>
      </p:sp>
      <p:sp>
        <p:nvSpPr>
          <p:cNvPr id="29" name="AutoShape 29"/>
          <p:cNvSpPr/>
          <p:nvPr/>
        </p:nvSpPr>
        <p:spPr>
          <a:xfrm flipV="1">
            <a:off x="12555013" y="4635334"/>
            <a:ext cx="0" cy="1099724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arrow" w="med" len="sm"/>
            <a:tailEnd type="arrow" w="med" len="sm"/>
          </a:ln>
        </p:spPr>
      </p:sp>
      <p:sp>
        <p:nvSpPr>
          <p:cNvPr id="30" name="AutoShape 30"/>
          <p:cNvSpPr/>
          <p:nvPr/>
        </p:nvSpPr>
        <p:spPr>
          <a:xfrm flipV="1">
            <a:off x="13712880" y="4063883"/>
            <a:ext cx="1717187" cy="31618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31" name="AutoShape 31"/>
          <p:cNvSpPr/>
          <p:nvPr/>
        </p:nvSpPr>
        <p:spPr>
          <a:xfrm>
            <a:off x="14070480" y="6733815"/>
            <a:ext cx="1179116" cy="51757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32" name="Freeform 32"/>
          <p:cNvSpPr/>
          <p:nvPr/>
        </p:nvSpPr>
        <p:spPr>
          <a:xfrm>
            <a:off x="12696577" y="4943641"/>
            <a:ext cx="1373903" cy="1048274"/>
          </a:xfrm>
          <a:custGeom>
            <a:avLst/>
            <a:gdLst/>
            <a:ahLst/>
            <a:cxnLst/>
            <a:rect l="l" t="t" r="r" b="b"/>
            <a:pathLst>
              <a:path w="1373903" h="1048274">
                <a:moveTo>
                  <a:pt x="0" y="0"/>
                </a:moveTo>
                <a:lnTo>
                  <a:pt x="1373903" y="0"/>
                </a:lnTo>
                <a:lnTo>
                  <a:pt x="1373903" y="1048275"/>
                </a:lnTo>
                <a:lnTo>
                  <a:pt x="0" y="1048275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-37839" r="-41849"/>
            </a:stretch>
          </a:blipFill>
        </p:spPr>
      </p:sp>
      <p:sp>
        <p:nvSpPr>
          <p:cNvPr id="33" name="TextBox 33"/>
          <p:cNvSpPr txBox="1"/>
          <p:nvPr/>
        </p:nvSpPr>
        <p:spPr>
          <a:xfrm>
            <a:off x="1028700" y="448310"/>
            <a:ext cx="4737259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Backend Architecture :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978287" y="5668383"/>
            <a:ext cx="1420115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Client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6571284" y="3388613"/>
            <a:ext cx="1924481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Canva Sans"/>
              </a:rPr>
              <a:t>Discover Server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</a:blip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5999148" y="1957598"/>
            <a:ext cx="6281497" cy="1390478"/>
            <a:chOff x="0" y="0"/>
            <a:chExt cx="1369445" cy="30314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69445" cy="303142"/>
            </a:xfrm>
            <a:custGeom>
              <a:avLst/>
              <a:gdLst/>
              <a:ahLst/>
              <a:cxnLst/>
              <a:rect l="l" t="t" r="r" b="b"/>
              <a:pathLst>
                <a:path w="1369445" h="303142">
                  <a:moveTo>
                    <a:pt x="1166245" y="0"/>
                  </a:moveTo>
                  <a:cubicBezTo>
                    <a:pt x="1278469" y="0"/>
                    <a:pt x="1369445" y="67861"/>
                    <a:pt x="1369445" y="151571"/>
                  </a:cubicBezTo>
                  <a:cubicBezTo>
                    <a:pt x="1369445" y="235281"/>
                    <a:pt x="1278469" y="303142"/>
                    <a:pt x="1166245" y="303142"/>
                  </a:cubicBezTo>
                  <a:lnTo>
                    <a:pt x="203200" y="303142"/>
                  </a:lnTo>
                  <a:cubicBezTo>
                    <a:pt x="90976" y="303142"/>
                    <a:pt x="0" y="235281"/>
                    <a:pt x="0" y="151571"/>
                  </a:cubicBezTo>
                  <a:cubicBezTo>
                    <a:pt x="0" y="67861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76C2AF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1369445" cy="3507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9"/>
                </a:lnSpc>
              </a:pPr>
              <a:r>
                <a:rPr lang="en-US" sz="2299">
                  <a:solidFill>
                    <a:srgbClr val="000000"/>
                  </a:solidFill>
                  <a:latin typeface="Canva Sans Bold"/>
                </a:rPr>
                <a:t>UserAuthentication Service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743903" y="4502635"/>
            <a:ext cx="2800195" cy="944913"/>
            <a:chOff x="0" y="0"/>
            <a:chExt cx="737500" cy="24886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37500" cy="248866"/>
            </a:xfrm>
            <a:custGeom>
              <a:avLst/>
              <a:gdLst/>
              <a:ahLst/>
              <a:cxnLst/>
              <a:rect l="l" t="t" r="r" b="b"/>
              <a:pathLst>
                <a:path w="737500" h="248866">
                  <a:moveTo>
                    <a:pt x="0" y="0"/>
                  </a:moveTo>
                  <a:lnTo>
                    <a:pt x="737500" y="0"/>
                  </a:lnTo>
                  <a:lnTo>
                    <a:pt x="737500" y="248866"/>
                  </a:lnTo>
                  <a:lnTo>
                    <a:pt x="0" y="248866"/>
                  </a:lnTo>
                  <a:close/>
                </a:path>
              </a:pathLst>
            </a:custGeom>
            <a:solidFill>
              <a:srgbClr val="C2BFB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737500" cy="28696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r>
                <a:rPr lang="en-US" sz="2199">
                  <a:solidFill>
                    <a:srgbClr val="000000"/>
                  </a:solidFill>
                  <a:latin typeface="Canva Sans"/>
                </a:rPr>
                <a:t>User 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7939000" y="6100892"/>
            <a:ext cx="2410000" cy="2410000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9D9D9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2" name="AutoShape 12"/>
          <p:cNvSpPr/>
          <p:nvPr/>
        </p:nvSpPr>
        <p:spPr>
          <a:xfrm>
            <a:off x="9139896" y="3348076"/>
            <a:ext cx="4104" cy="1154559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13" name="AutoShape 13"/>
          <p:cNvSpPr/>
          <p:nvPr/>
        </p:nvSpPr>
        <p:spPr>
          <a:xfrm flipH="1">
            <a:off x="9144000" y="5447549"/>
            <a:ext cx="0" cy="653344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14" name="TextBox 14"/>
          <p:cNvSpPr txBox="1"/>
          <p:nvPr/>
        </p:nvSpPr>
        <p:spPr>
          <a:xfrm>
            <a:off x="1028700" y="676910"/>
            <a:ext cx="3902654" cy="5803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Class Diagram :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064561" y="6923025"/>
            <a:ext cx="2158878" cy="727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4"/>
              </a:lnSpc>
            </a:pPr>
            <a:r>
              <a:rPr lang="en-US" sz="2102">
                <a:solidFill>
                  <a:srgbClr val="000000"/>
                </a:solidFill>
                <a:latin typeface="Canva Sans"/>
              </a:rPr>
              <a:t>EmailId</a:t>
            </a:r>
          </a:p>
          <a:p>
            <a:pPr algn="ctr">
              <a:lnSpc>
                <a:spcPts val="2944"/>
              </a:lnSpc>
              <a:spcBef>
                <a:spcPct val="0"/>
              </a:spcBef>
            </a:pPr>
            <a:r>
              <a:rPr lang="en-US" sz="2102">
                <a:solidFill>
                  <a:srgbClr val="000000"/>
                </a:solidFill>
                <a:latin typeface="Canva Sans"/>
              </a:rPr>
              <a:t>Password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1095735" y="4794434"/>
            <a:ext cx="902137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Canva Sans"/>
              </a:rPr>
              <a:t>Domain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1095735" y="7125235"/>
            <a:ext cx="1184910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Canva Sans"/>
              </a:rPr>
              <a:t>Attributes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31619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</a:blip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6011044" y="1028700"/>
            <a:ext cx="6166485" cy="1166241"/>
            <a:chOff x="0" y="0"/>
            <a:chExt cx="1034481" cy="19564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034481" cy="195647"/>
            </a:xfrm>
            <a:custGeom>
              <a:avLst/>
              <a:gdLst/>
              <a:ahLst/>
              <a:cxnLst/>
              <a:rect l="l" t="t" r="r" b="b"/>
              <a:pathLst>
                <a:path w="1034481" h="195647">
                  <a:moveTo>
                    <a:pt x="831281" y="0"/>
                  </a:moveTo>
                  <a:cubicBezTo>
                    <a:pt x="943506" y="0"/>
                    <a:pt x="1034481" y="43797"/>
                    <a:pt x="1034481" y="97824"/>
                  </a:cubicBezTo>
                  <a:cubicBezTo>
                    <a:pt x="1034481" y="151850"/>
                    <a:pt x="943506" y="195647"/>
                    <a:pt x="831281" y="195647"/>
                  </a:cubicBezTo>
                  <a:lnTo>
                    <a:pt x="203200" y="195647"/>
                  </a:lnTo>
                  <a:cubicBezTo>
                    <a:pt x="90976" y="195647"/>
                    <a:pt x="0" y="151850"/>
                    <a:pt x="0" y="97824"/>
                  </a:cubicBezTo>
                  <a:cubicBezTo>
                    <a:pt x="0" y="43797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76C2AF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1034481" cy="2432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9"/>
                </a:lnSpc>
              </a:pPr>
              <a:r>
                <a:rPr lang="en-US" sz="2299">
                  <a:solidFill>
                    <a:srgbClr val="000000"/>
                  </a:solidFill>
                  <a:latin typeface="Canva Sans Bold"/>
                </a:rPr>
                <a:t>Kanban-Board Service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28700" y="2984006"/>
            <a:ext cx="2429886" cy="759522"/>
            <a:chOff x="0" y="0"/>
            <a:chExt cx="639970" cy="20003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9970" cy="200039"/>
            </a:xfrm>
            <a:custGeom>
              <a:avLst/>
              <a:gdLst/>
              <a:ahLst/>
              <a:cxnLst/>
              <a:rect l="l" t="t" r="r" b="b"/>
              <a:pathLst>
                <a:path w="639970" h="200039">
                  <a:moveTo>
                    <a:pt x="0" y="0"/>
                  </a:moveTo>
                  <a:lnTo>
                    <a:pt x="639970" y="0"/>
                  </a:lnTo>
                  <a:lnTo>
                    <a:pt x="639970" y="200039"/>
                  </a:lnTo>
                  <a:lnTo>
                    <a:pt x="0" y="200039"/>
                  </a:lnTo>
                  <a:close/>
                </a:path>
              </a:pathLst>
            </a:custGeom>
            <a:solidFill>
              <a:srgbClr val="C2BFB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639970" cy="23813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r>
                <a:rPr lang="en-US" sz="2399">
                  <a:solidFill>
                    <a:srgbClr val="000000"/>
                  </a:solidFill>
                  <a:latin typeface="Canva Sans"/>
                </a:rPr>
                <a:t>User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4362746" y="2984006"/>
            <a:ext cx="2429886" cy="759522"/>
            <a:chOff x="0" y="0"/>
            <a:chExt cx="639970" cy="200039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39970" cy="200039"/>
            </a:xfrm>
            <a:custGeom>
              <a:avLst/>
              <a:gdLst/>
              <a:ahLst/>
              <a:cxnLst/>
              <a:rect l="l" t="t" r="r" b="b"/>
              <a:pathLst>
                <a:path w="639970" h="200039">
                  <a:moveTo>
                    <a:pt x="0" y="0"/>
                  </a:moveTo>
                  <a:lnTo>
                    <a:pt x="639970" y="0"/>
                  </a:lnTo>
                  <a:lnTo>
                    <a:pt x="639970" y="200039"/>
                  </a:lnTo>
                  <a:lnTo>
                    <a:pt x="0" y="200039"/>
                  </a:lnTo>
                  <a:close/>
                </a:path>
              </a:pathLst>
            </a:custGeom>
            <a:solidFill>
              <a:srgbClr val="C2BFBF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639970" cy="23813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r>
                <a:rPr lang="en-US" sz="2399">
                  <a:solidFill>
                    <a:srgbClr val="000000"/>
                  </a:solidFill>
                  <a:latin typeface="Canva Sans"/>
                </a:rPr>
                <a:t>Board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7929057" y="2984006"/>
            <a:ext cx="2429886" cy="759522"/>
            <a:chOff x="0" y="0"/>
            <a:chExt cx="639970" cy="200039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639970" cy="200039"/>
            </a:xfrm>
            <a:custGeom>
              <a:avLst/>
              <a:gdLst/>
              <a:ahLst/>
              <a:cxnLst/>
              <a:rect l="l" t="t" r="r" b="b"/>
              <a:pathLst>
                <a:path w="639970" h="200039">
                  <a:moveTo>
                    <a:pt x="0" y="0"/>
                  </a:moveTo>
                  <a:lnTo>
                    <a:pt x="639970" y="0"/>
                  </a:lnTo>
                  <a:lnTo>
                    <a:pt x="639970" y="200039"/>
                  </a:lnTo>
                  <a:lnTo>
                    <a:pt x="0" y="200039"/>
                  </a:lnTo>
                  <a:close/>
                </a:path>
              </a:pathLst>
            </a:custGeom>
            <a:solidFill>
              <a:srgbClr val="C2BFBF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639970" cy="23813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r>
                <a:rPr lang="en-US" sz="2399">
                  <a:solidFill>
                    <a:srgbClr val="000000"/>
                  </a:solidFill>
                  <a:latin typeface="Canva Sans"/>
                </a:rPr>
                <a:t>Stages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1492418" y="2984006"/>
            <a:ext cx="2429886" cy="759522"/>
            <a:chOff x="0" y="0"/>
            <a:chExt cx="639970" cy="200039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639970" cy="200039"/>
            </a:xfrm>
            <a:custGeom>
              <a:avLst/>
              <a:gdLst/>
              <a:ahLst/>
              <a:cxnLst/>
              <a:rect l="l" t="t" r="r" b="b"/>
              <a:pathLst>
                <a:path w="639970" h="200039">
                  <a:moveTo>
                    <a:pt x="0" y="0"/>
                  </a:moveTo>
                  <a:lnTo>
                    <a:pt x="639970" y="0"/>
                  </a:lnTo>
                  <a:lnTo>
                    <a:pt x="639970" y="200039"/>
                  </a:lnTo>
                  <a:lnTo>
                    <a:pt x="0" y="200039"/>
                  </a:lnTo>
                  <a:close/>
                </a:path>
              </a:pathLst>
            </a:custGeom>
            <a:solidFill>
              <a:srgbClr val="C2BFBF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639970" cy="23813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r>
                <a:rPr lang="en-US" sz="2399">
                  <a:solidFill>
                    <a:srgbClr val="000000"/>
                  </a:solidFill>
                  <a:latin typeface="Canva Sans"/>
                </a:rPr>
                <a:t>Task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5023572" y="2984006"/>
            <a:ext cx="2429886" cy="759522"/>
            <a:chOff x="0" y="0"/>
            <a:chExt cx="639970" cy="200039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639970" cy="200039"/>
            </a:xfrm>
            <a:custGeom>
              <a:avLst/>
              <a:gdLst/>
              <a:ahLst/>
              <a:cxnLst/>
              <a:rect l="l" t="t" r="r" b="b"/>
              <a:pathLst>
                <a:path w="639970" h="200039">
                  <a:moveTo>
                    <a:pt x="0" y="0"/>
                  </a:moveTo>
                  <a:lnTo>
                    <a:pt x="639970" y="0"/>
                  </a:lnTo>
                  <a:lnTo>
                    <a:pt x="639970" y="200039"/>
                  </a:lnTo>
                  <a:lnTo>
                    <a:pt x="0" y="200039"/>
                  </a:lnTo>
                  <a:close/>
                </a:path>
              </a:pathLst>
            </a:custGeom>
            <a:solidFill>
              <a:srgbClr val="C2BFBF"/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639970" cy="23813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r>
                <a:rPr lang="en-US" sz="2399">
                  <a:solidFill>
                    <a:srgbClr val="000000"/>
                  </a:solidFill>
                  <a:latin typeface="Canva Sans"/>
                </a:rPr>
                <a:t>Member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802300" y="4548714"/>
            <a:ext cx="2869930" cy="4203819"/>
            <a:chOff x="0" y="0"/>
            <a:chExt cx="755866" cy="1107179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755866" cy="1107179"/>
            </a:xfrm>
            <a:custGeom>
              <a:avLst/>
              <a:gdLst/>
              <a:ahLst/>
              <a:cxnLst/>
              <a:rect l="l" t="t" r="r" b="b"/>
              <a:pathLst>
                <a:path w="755866" h="1107179">
                  <a:moveTo>
                    <a:pt x="137578" y="0"/>
                  </a:moveTo>
                  <a:lnTo>
                    <a:pt x="618289" y="0"/>
                  </a:lnTo>
                  <a:cubicBezTo>
                    <a:pt x="694271" y="0"/>
                    <a:pt x="755866" y="61596"/>
                    <a:pt x="755866" y="137578"/>
                  </a:cubicBezTo>
                  <a:lnTo>
                    <a:pt x="755866" y="969601"/>
                  </a:lnTo>
                  <a:cubicBezTo>
                    <a:pt x="755866" y="1045583"/>
                    <a:pt x="694271" y="1107179"/>
                    <a:pt x="618289" y="1107179"/>
                  </a:cubicBezTo>
                  <a:lnTo>
                    <a:pt x="137578" y="1107179"/>
                  </a:lnTo>
                  <a:cubicBezTo>
                    <a:pt x="61596" y="1107179"/>
                    <a:pt x="0" y="1045583"/>
                    <a:pt x="0" y="969601"/>
                  </a:cubicBezTo>
                  <a:lnTo>
                    <a:pt x="0" y="137578"/>
                  </a:lnTo>
                  <a:cubicBezTo>
                    <a:pt x="0" y="61596"/>
                    <a:pt x="61596" y="0"/>
                    <a:pt x="137578" y="0"/>
                  </a:cubicBezTo>
                  <a:close/>
                </a:path>
              </a:pathLst>
            </a:custGeom>
            <a:solidFill>
              <a:srgbClr val="D9D9D9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755866" cy="11452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1028700" y="448309"/>
            <a:ext cx="3902654" cy="5803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Class Diagram :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028700" y="5469841"/>
            <a:ext cx="2643530" cy="2323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Canva Sans"/>
              </a:rPr>
              <a:t>EmailId</a:t>
            </a:r>
          </a:p>
          <a:p>
            <a:pPr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Canva Sans"/>
              </a:rPr>
              <a:t>Password</a:t>
            </a:r>
          </a:p>
          <a:p>
            <a:pPr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Canva Sans"/>
              </a:rPr>
              <a:t>UserName</a:t>
            </a:r>
          </a:p>
          <a:p>
            <a:pPr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Canva Sans"/>
              </a:rPr>
              <a:t>Profession</a:t>
            </a:r>
          </a:p>
          <a:p>
            <a:pPr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Canva Sans"/>
              </a:rPr>
              <a:t>List&lt;Board&gt;MyBoards</a:t>
            </a:r>
          </a:p>
          <a:p>
            <a:pPr>
              <a:lnSpc>
                <a:spcPts val="2659"/>
              </a:lnSpc>
            </a:pPr>
            <a:endParaRPr lang="en-US" sz="1899">
              <a:solidFill>
                <a:srgbClr val="000000"/>
              </a:solidFill>
              <a:latin typeface="Canva Sans"/>
            </a:endParaRPr>
          </a:p>
          <a:p>
            <a:pPr algn="ctr">
              <a:lnSpc>
                <a:spcPts val="2659"/>
              </a:lnSpc>
              <a:spcBef>
                <a:spcPct val="0"/>
              </a:spcBef>
            </a:pPr>
            <a:endParaRPr lang="en-US" sz="1899">
              <a:solidFill>
                <a:srgbClr val="000000"/>
              </a:solidFill>
              <a:latin typeface="Canva Sans"/>
            </a:endParaRPr>
          </a:p>
        </p:txBody>
      </p:sp>
      <p:grpSp>
        <p:nvGrpSpPr>
          <p:cNvPr id="26" name="Group 26"/>
          <p:cNvGrpSpPr/>
          <p:nvPr/>
        </p:nvGrpSpPr>
        <p:grpSpPr>
          <a:xfrm>
            <a:off x="4131602" y="4548714"/>
            <a:ext cx="2892173" cy="4203819"/>
            <a:chOff x="0" y="0"/>
            <a:chExt cx="761725" cy="1107179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761725" cy="1107179"/>
            </a:xfrm>
            <a:custGeom>
              <a:avLst/>
              <a:gdLst/>
              <a:ahLst/>
              <a:cxnLst/>
              <a:rect l="l" t="t" r="r" b="b"/>
              <a:pathLst>
                <a:path w="761725" h="1107179">
                  <a:moveTo>
                    <a:pt x="136519" y="0"/>
                  </a:moveTo>
                  <a:lnTo>
                    <a:pt x="625205" y="0"/>
                  </a:lnTo>
                  <a:cubicBezTo>
                    <a:pt x="661412" y="0"/>
                    <a:pt x="696137" y="14383"/>
                    <a:pt x="721739" y="39986"/>
                  </a:cubicBezTo>
                  <a:cubicBezTo>
                    <a:pt x="747341" y="65588"/>
                    <a:pt x="761725" y="100312"/>
                    <a:pt x="761725" y="136519"/>
                  </a:cubicBezTo>
                  <a:lnTo>
                    <a:pt x="761725" y="970659"/>
                  </a:lnTo>
                  <a:cubicBezTo>
                    <a:pt x="761725" y="1046057"/>
                    <a:pt x="700603" y="1107179"/>
                    <a:pt x="625205" y="1107179"/>
                  </a:cubicBezTo>
                  <a:lnTo>
                    <a:pt x="136519" y="1107179"/>
                  </a:lnTo>
                  <a:cubicBezTo>
                    <a:pt x="100312" y="1107179"/>
                    <a:pt x="65588" y="1092795"/>
                    <a:pt x="39986" y="1067193"/>
                  </a:cubicBezTo>
                  <a:cubicBezTo>
                    <a:pt x="14383" y="1041591"/>
                    <a:pt x="0" y="1006866"/>
                    <a:pt x="0" y="970659"/>
                  </a:cubicBezTo>
                  <a:lnTo>
                    <a:pt x="0" y="136519"/>
                  </a:lnTo>
                  <a:cubicBezTo>
                    <a:pt x="0" y="61122"/>
                    <a:pt x="61122" y="0"/>
                    <a:pt x="136519" y="0"/>
                  </a:cubicBezTo>
                  <a:close/>
                </a:path>
              </a:pathLst>
            </a:custGeom>
            <a:solidFill>
              <a:srgbClr val="D9D9D9"/>
            </a:solidFill>
          </p:spPr>
        </p:sp>
        <p:sp>
          <p:nvSpPr>
            <p:cNvPr id="28" name="TextBox 28"/>
            <p:cNvSpPr txBox="1"/>
            <p:nvPr/>
          </p:nvSpPr>
          <p:spPr>
            <a:xfrm>
              <a:off x="0" y="-38100"/>
              <a:ext cx="761725" cy="11452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7741578" y="4548714"/>
            <a:ext cx="2847033" cy="4203819"/>
            <a:chOff x="0" y="0"/>
            <a:chExt cx="749836" cy="1107179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749836" cy="1107179"/>
            </a:xfrm>
            <a:custGeom>
              <a:avLst/>
              <a:gdLst/>
              <a:ahLst/>
              <a:cxnLst/>
              <a:rect l="l" t="t" r="r" b="b"/>
              <a:pathLst>
                <a:path w="749836" h="1107179">
                  <a:moveTo>
                    <a:pt x="138684" y="0"/>
                  </a:moveTo>
                  <a:lnTo>
                    <a:pt x="611152" y="0"/>
                  </a:lnTo>
                  <a:cubicBezTo>
                    <a:pt x="647933" y="0"/>
                    <a:pt x="683208" y="14611"/>
                    <a:pt x="709216" y="40620"/>
                  </a:cubicBezTo>
                  <a:cubicBezTo>
                    <a:pt x="735225" y="66628"/>
                    <a:pt x="749836" y="101903"/>
                    <a:pt x="749836" y="138684"/>
                  </a:cubicBezTo>
                  <a:lnTo>
                    <a:pt x="749836" y="968495"/>
                  </a:lnTo>
                  <a:cubicBezTo>
                    <a:pt x="749836" y="1005276"/>
                    <a:pt x="735225" y="1040551"/>
                    <a:pt x="709216" y="1066559"/>
                  </a:cubicBezTo>
                  <a:cubicBezTo>
                    <a:pt x="683208" y="1092567"/>
                    <a:pt x="647933" y="1107179"/>
                    <a:pt x="611152" y="1107179"/>
                  </a:cubicBezTo>
                  <a:lnTo>
                    <a:pt x="138684" y="1107179"/>
                  </a:lnTo>
                  <a:cubicBezTo>
                    <a:pt x="101903" y="1107179"/>
                    <a:pt x="66628" y="1092567"/>
                    <a:pt x="40620" y="1066559"/>
                  </a:cubicBezTo>
                  <a:cubicBezTo>
                    <a:pt x="14611" y="1040551"/>
                    <a:pt x="0" y="1005276"/>
                    <a:pt x="0" y="968495"/>
                  </a:cubicBezTo>
                  <a:lnTo>
                    <a:pt x="0" y="138684"/>
                  </a:lnTo>
                  <a:cubicBezTo>
                    <a:pt x="0" y="101903"/>
                    <a:pt x="14611" y="66628"/>
                    <a:pt x="40620" y="40620"/>
                  </a:cubicBezTo>
                  <a:cubicBezTo>
                    <a:pt x="66628" y="14611"/>
                    <a:pt x="101903" y="0"/>
                    <a:pt x="138684" y="0"/>
                  </a:cubicBezTo>
                  <a:close/>
                </a:path>
              </a:pathLst>
            </a:custGeom>
            <a:solidFill>
              <a:srgbClr val="D9D9D9"/>
            </a:solidFill>
          </p:spPr>
        </p:sp>
        <p:sp>
          <p:nvSpPr>
            <p:cNvPr id="31" name="TextBox 31"/>
            <p:cNvSpPr txBox="1"/>
            <p:nvPr/>
          </p:nvSpPr>
          <p:spPr>
            <a:xfrm>
              <a:off x="0" y="-38100"/>
              <a:ext cx="749836" cy="11452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11284063" y="4548714"/>
            <a:ext cx="3051414" cy="4203819"/>
            <a:chOff x="0" y="0"/>
            <a:chExt cx="803665" cy="1107179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803665" cy="1107179"/>
            </a:xfrm>
            <a:custGeom>
              <a:avLst/>
              <a:gdLst/>
              <a:ahLst/>
              <a:cxnLst/>
              <a:rect l="l" t="t" r="r" b="b"/>
              <a:pathLst>
                <a:path w="803665" h="1107179">
                  <a:moveTo>
                    <a:pt x="129395" y="0"/>
                  </a:moveTo>
                  <a:lnTo>
                    <a:pt x="674270" y="0"/>
                  </a:lnTo>
                  <a:cubicBezTo>
                    <a:pt x="708587" y="0"/>
                    <a:pt x="741499" y="13633"/>
                    <a:pt x="765766" y="37899"/>
                  </a:cubicBezTo>
                  <a:cubicBezTo>
                    <a:pt x="790032" y="62165"/>
                    <a:pt x="803665" y="95077"/>
                    <a:pt x="803665" y="129395"/>
                  </a:cubicBezTo>
                  <a:lnTo>
                    <a:pt x="803665" y="977783"/>
                  </a:lnTo>
                  <a:cubicBezTo>
                    <a:pt x="803665" y="1049246"/>
                    <a:pt x="745732" y="1107179"/>
                    <a:pt x="674270" y="1107179"/>
                  </a:cubicBezTo>
                  <a:lnTo>
                    <a:pt x="129395" y="1107179"/>
                  </a:lnTo>
                  <a:cubicBezTo>
                    <a:pt x="57932" y="1107179"/>
                    <a:pt x="0" y="1049246"/>
                    <a:pt x="0" y="977783"/>
                  </a:cubicBezTo>
                  <a:lnTo>
                    <a:pt x="0" y="129395"/>
                  </a:lnTo>
                  <a:cubicBezTo>
                    <a:pt x="0" y="57932"/>
                    <a:pt x="57932" y="0"/>
                    <a:pt x="129395" y="0"/>
                  </a:cubicBezTo>
                  <a:close/>
                </a:path>
              </a:pathLst>
            </a:custGeom>
            <a:solidFill>
              <a:srgbClr val="D9D9D9"/>
            </a:solidFill>
          </p:spPr>
        </p:sp>
        <p:sp>
          <p:nvSpPr>
            <p:cNvPr id="34" name="TextBox 34"/>
            <p:cNvSpPr txBox="1"/>
            <p:nvPr/>
          </p:nvSpPr>
          <p:spPr>
            <a:xfrm>
              <a:off x="0" y="-38100"/>
              <a:ext cx="803665" cy="11452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14792677" y="4548714"/>
            <a:ext cx="2891677" cy="4203819"/>
            <a:chOff x="0" y="0"/>
            <a:chExt cx="761594" cy="1107179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761594" cy="1107179"/>
            </a:xfrm>
            <a:custGeom>
              <a:avLst/>
              <a:gdLst/>
              <a:ahLst/>
              <a:cxnLst/>
              <a:rect l="l" t="t" r="r" b="b"/>
              <a:pathLst>
                <a:path w="761594" h="1107179">
                  <a:moveTo>
                    <a:pt x="136543" y="0"/>
                  </a:moveTo>
                  <a:lnTo>
                    <a:pt x="625051" y="0"/>
                  </a:lnTo>
                  <a:cubicBezTo>
                    <a:pt x="661264" y="0"/>
                    <a:pt x="695995" y="14386"/>
                    <a:pt x="721601" y="39992"/>
                  </a:cubicBezTo>
                  <a:cubicBezTo>
                    <a:pt x="747208" y="65599"/>
                    <a:pt x="761594" y="100329"/>
                    <a:pt x="761594" y="136543"/>
                  </a:cubicBezTo>
                  <a:lnTo>
                    <a:pt x="761594" y="970636"/>
                  </a:lnTo>
                  <a:cubicBezTo>
                    <a:pt x="761594" y="1006849"/>
                    <a:pt x="747208" y="1041579"/>
                    <a:pt x="721601" y="1067186"/>
                  </a:cubicBezTo>
                  <a:cubicBezTo>
                    <a:pt x="695995" y="1092793"/>
                    <a:pt x="661264" y="1107179"/>
                    <a:pt x="625051" y="1107179"/>
                  </a:cubicBezTo>
                  <a:lnTo>
                    <a:pt x="136543" y="1107179"/>
                  </a:lnTo>
                  <a:cubicBezTo>
                    <a:pt x="100329" y="1107179"/>
                    <a:pt x="65599" y="1092793"/>
                    <a:pt x="39992" y="1067186"/>
                  </a:cubicBezTo>
                  <a:cubicBezTo>
                    <a:pt x="14386" y="1041579"/>
                    <a:pt x="0" y="1006849"/>
                    <a:pt x="0" y="970636"/>
                  </a:cubicBezTo>
                  <a:lnTo>
                    <a:pt x="0" y="136543"/>
                  </a:lnTo>
                  <a:cubicBezTo>
                    <a:pt x="0" y="100329"/>
                    <a:pt x="14386" y="65599"/>
                    <a:pt x="39992" y="39992"/>
                  </a:cubicBezTo>
                  <a:cubicBezTo>
                    <a:pt x="65599" y="14386"/>
                    <a:pt x="100329" y="0"/>
                    <a:pt x="136543" y="0"/>
                  </a:cubicBezTo>
                  <a:close/>
                </a:path>
              </a:pathLst>
            </a:custGeom>
            <a:solidFill>
              <a:srgbClr val="D9D9D9"/>
            </a:solidFill>
          </p:spPr>
        </p:sp>
        <p:sp>
          <p:nvSpPr>
            <p:cNvPr id="37" name="TextBox 37"/>
            <p:cNvSpPr txBox="1"/>
            <p:nvPr/>
          </p:nvSpPr>
          <p:spPr>
            <a:xfrm>
              <a:off x="0" y="-38100"/>
              <a:ext cx="761594" cy="11452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8" name="TextBox 38"/>
          <p:cNvSpPr txBox="1"/>
          <p:nvPr/>
        </p:nvSpPr>
        <p:spPr>
          <a:xfrm>
            <a:off x="4179723" y="5429453"/>
            <a:ext cx="2847664" cy="19519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Canva Sans"/>
              </a:rPr>
              <a:t>BoardId</a:t>
            </a:r>
          </a:p>
          <a:p>
            <a:pPr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Canva Sans"/>
              </a:rPr>
              <a:t>BoardName</a:t>
            </a:r>
          </a:p>
          <a:p>
            <a:pPr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Canva Sans"/>
              </a:rPr>
              <a:t>List&lt;Stages&gt; myStages</a:t>
            </a:r>
          </a:p>
          <a:p>
            <a:pPr>
              <a:lnSpc>
                <a:spcPts val="2380"/>
              </a:lnSpc>
            </a:pPr>
            <a:r>
              <a:rPr lang="en-US" sz="1700">
                <a:solidFill>
                  <a:srgbClr val="000000"/>
                </a:solidFill>
                <a:latin typeface="Canva Sans"/>
              </a:rPr>
              <a:t>List&lt;Member&gt;myMembers</a:t>
            </a:r>
          </a:p>
          <a:p>
            <a:pPr>
              <a:lnSpc>
                <a:spcPts val="2659"/>
              </a:lnSpc>
            </a:pPr>
            <a:endParaRPr lang="en-US" sz="1700">
              <a:solidFill>
                <a:srgbClr val="000000"/>
              </a:solidFill>
              <a:latin typeface="Canva Sans"/>
            </a:endParaRPr>
          </a:p>
          <a:p>
            <a:pPr algn="ctr">
              <a:lnSpc>
                <a:spcPts val="2659"/>
              </a:lnSpc>
              <a:spcBef>
                <a:spcPct val="0"/>
              </a:spcBef>
            </a:pPr>
            <a:endParaRPr lang="en-US" sz="1700">
              <a:solidFill>
                <a:srgbClr val="000000"/>
              </a:solidFill>
              <a:latin typeface="Canva Sans"/>
            </a:endParaRPr>
          </a:p>
        </p:txBody>
      </p:sp>
      <p:sp>
        <p:nvSpPr>
          <p:cNvPr id="39" name="TextBox 39"/>
          <p:cNvSpPr txBox="1"/>
          <p:nvPr/>
        </p:nvSpPr>
        <p:spPr>
          <a:xfrm>
            <a:off x="7929057" y="5410403"/>
            <a:ext cx="2659554" cy="19900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Canva Sans"/>
              </a:rPr>
              <a:t>StageId</a:t>
            </a:r>
          </a:p>
          <a:p>
            <a:pPr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Canva Sans"/>
              </a:rPr>
              <a:t>StageName</a:t>
            </a:r>
          </a:p>
          <a:p>
            <a:pPr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Canva Sans"/>
              </a:rPr>
              <a:t>List&lt;Task&gt; myTasks</a:t>
            </a:r>
          </a:p>
          <a:p>
            <a:pPr>
              <a:lnSpc>
                <a:spcPts val="2659"/>
              </a:lnSpc>
            </a:pPr>
            <a:endParaRPr lang="en-US" sz="1899">
              <a:solidFill>
                <a:srgbClr val="000000"/>
              </a:solidFill>
              <a:latin typeface="Canva Sans"/>
            </a:endParaRPr>
          </a:p>
          <a:p>
            <a:pPr>
              <a:lnSpc>
                <a:spcPts val="2659"/>
              </a:lnSpc>
            </a:pPr>
            <a:endParaRPr lang="en-US" sz="1899">
              <a:solidFill>
                <a:srgbClr val="000000"/>
              </a:solidFill>
              <a:latin typeface="Canva Sans"/>
            </a:endParaRPr>
          </a:p>
          <a:p>
            <a:pPr algn="ctr">
              <a:lnSpc>
                <a:spcPts val="2659"/>
              </a:lnSpc>
              <a:spcBef>
                <a:spcPct val="0"/>
              </a:spcBef>
            </a:pPr>
            <a:endParaRPr lang="en-US" sz="1899">
              <a:solidFill>
                <a:srgbClr val="000000"/>
              </a:solidFill>
              <a:latin typeface="Canva Sans"/>
            </a:endParaRPr>
          </a:p>
        </p:txBody>
      </p:sp>
      <p:sp>
        <p:nvSpPr>
          <p:cNvPr id="40" name="TextBox 40"/>
          <p:cNvSpPr txBox="1"/>
          <p:nvPr/>
        </p:nvSpPr>
        <p:spPr>
          <a:xfrm>
            <a:off x="11417286" y="5296993"/>
            <a:ext cx="2718662" cy="2656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Canva Sans"/>
              </a:rPr>
              <a:t>TaskId</a:t>
            </a:r>
          </a:p>
          <a:p>
            <a:pPr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Canva Sans"/>
              </a:rPr>
              <a:t>TaskName</a:t>
            </a:r>
          </a:p>
          <a:p>
            <a:pPr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Canva Sans"/>
              </a:rPr>
              <a:t>TaskImage</a:t>
            </a:r>
          </a:p>
          <a:p>
            <a:pPr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Canva Sans"/>
              </a:rPr>
              <a:t>TaskPriority</a:t>
            </a:r>
          </a:p>
          <a:p>
            <a:pPr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Canva Sans"/>
              </a:rPr>
              <a:t>Member taskMember</a:t>
            </a:r>
          </a:p>
          <a:p>
            <a:pPr>
              <a:lnSpc>
                <a:spcPts val="2659"/>
              </a:lnSpc>
            </a:pPr>
            <a:endParaRPr lang="en-US" sz="1899">
              <a:solidFill>
                <a:srgbClr val="000000"/>
              </a:solidFill>
              <a:latin typeface="Canva Sans"/>
            </a:endParaRPr>
          </a:p>
          <a:p>
            <a:pPr>
              <a:lnSpc>
                <a:spcPts val="2659"/>
              </a:lnSpc>
            </a:pPr>
            <a:endParaRPr lang="en-US" sz="1899">
              <a:solidFill>
                <a:srgbClr val="000000"/>
              </a:solidFill>
              <a:latin typeface="Canva Sans"/>
            </a:endParaRPr>
          </a:p>
          <a:p>
            <a:pPr algn="ctr">
              <a:lnSpc>
                <a:spcPts val="2659"/>
              </a:lnSpc>
              <a:spcBef>
                <a:spcPct val="0"/>
              </a:spcBef>
            </a:pPr>
            <a:endParaRPr lang="en-US" sz="1899">
              <a:solidFill>
                <a:srgbClr val="000000"/>
              </a:solidFill>
              <a:latin typeface="Canva Sans"/>
            </a:endParaRPr>
          </a:p>
        </p:txBody>
      </p:sp>
      <p:sp>
        <p:nvSpPr>
          <p:cNvPr id="41" name="TextBox 41"/>
          <p:cNvSpPr txBox="1"/>
          <p:nvPr/>
        </p:nvSpPr>
        <p:spPr>
          <a:xfrm>
            <a:off x="15030802" y="5469841"/>
            <a:ext cx="2540625" cy="19900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Canva Sans"/>
              </a:rPr>
              <a:t>MemberEmailId</a:t>
            </a:r>
          </a:p>
          <a:p>
            <a:pPr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Canva Sans"/>
              </a:rPr>
              <a:t>MemberName</a:t>
            </a:r>
          </a:p>
          <a:p>
            <a:pPr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Canva Sans"/>
              </a:rPr>
              <a:t> </a:t>
            </a:r>
          </a:p>
          <a:p>
            <a:pPr>
              <a:lnSpc>
                <a:spcPts val="2659"/>
              </a:lnSpc>
            </a:pPr>
            <a:endParaRPr lang="en-US" sz="1899">
              <a:solidFill>
                <a:srgbClr val="000000"/>
              </a:solidFill>
              <a:latin typeface="Canva Sans"/>
            </a:endParaRPr>
          </a:p>
          <a:p>
            <a:pPr>
              <a:lnSpc>
                <a:spcPts val="2659"/>
              </a:lnSpc>
            </a:pPr>
            <a:endParaRPr lang="en-US" sz="1899">
              <a:solidFill>
                <a:srgbClr val="000000"/>
              </a:solidFill>
              <a:latin typeface="Canva Sans"/>
            </a:endParaRPr>
          </a:p>
          <a:p>
            <a:pPr algn="ctr">
              <a:lnSpc>
                <a:spcPts val="2659"/>
              </a:lnSpc>
              <a:spcBef>
                <a:spcPct val="0"/>
              </a:spcBef>
            </a:pPr>
            <a:endParaRPr lang="en-US" sz="1899">
              <a:solidFill>
                <a:srgbClr val="000000"/>
              </a:solidFill>
              <a:latin typeface="Canva Sans"/>
            </a:endParaRPr>
          </a:p>
        </p:txBody>
      </p:sp>
      <p:sp>
        <p:nvSpPr>
          <p:cNvPr id="42" name="AutoShape 42"/>
          <p:cNvSpPr/>
          <p:nvPr/>
        </p:nvSpPr>
        <p:spPr>
          <a:xfrm flipH="1">
            <a:off x="2243643" y="2194941"/>
            <a:ext cx="6850644" cy="789065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43" name="AutoShape 43"/>
          <p:cNvSpPr/>
          <p:nvPr/>
        </p:nvSpPr>
        <p:spPr>
          <a:xfrm flipH="1">
            <a:off x="5577689" y="2194941"/>
            <a:ext cx="3516598" cy="789065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44" name="AutoShape 44"/>
          <p:cNvSpPr/>
          <p:nvPr/>
        </p:nvSpPr>
        <p:spPr>
          <a:xfrm>
            <a:off x="9094287" y="2194941"/>
            <a:ext cx="49713" cy="789065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45" name="AutoShape 45"/>
          <p:cNvSpPr/>
          <p:nvPr/>
        </p:nvSpPr>
        <p:spPr>
          <a:xfrm>
            <a:off x="9094287" y="2194941"/>
            <a:ext cx="3332027" cy="789065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46" name="AutoShape 46"/>
          <p:cNvSpPr/>
          <p:nvPr/>
        </p:nvSpPr>
        <p:spPr>
          <a:xfrm>
            <a:off x="9094287" y="2194941"/>
            <a:ext cx="7144228" cy="789065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47" name="AutoShape 47"/>
          <p:cNvSpPr/>
          <p:nvPr/>
        </p:nvSpPr>
        <p:spPr>
          <a:xfrm flipH="1">
            <a:off x="2237265" y="3743528"/>
            <a:ext cx="6377" cy="805186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48" name="AutoShape 48"/>
          <p:cNvSpPr/>
          <p:nvPr/>
        </p:nvSpPr>
        <p:spPr>
          <a:xfrm>
            <a:off x="5577689" y="3743528"/>
            <a:ext cx="0" cy="805186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49" name="AutoShape 49"/>
          <p:cNvSpPr/>
          <p:nvPr/>
        </p:nvSpPr>
        <p:spPr>
          <a:xfrm flipH="1">
            <a:off x="9186018" y="3751149"/>
            <a:ext cx="17273" cy="797152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50" name="AutoShape 50"/>
          <p:cNvSpPr/>
          <p:nvPr/>
        </p:nvSpPr>
        <p:spPr>
          <a:xfrm flipH="1">
            <a:off x="12811621" y="3758771"/>
            <a:ext cx="17273" cy="797152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51" name="AutoShape 51"/>
          <p:cNvSpPr/>
          <p:nvPr/>
        </p:nvSpPr>
        <p:spPr>
          <a:xfrm>
            <a:off x="16238515" y="3743528"/>
            <a:ext cx="0" cy="805186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52" name="TextBox 52"/>
          <p:cNvSpPr txBox="1"/>
          <p:nvPr/>
        </p:nvSpPr>
        <p:spPr>
          <a:xfrm rot="-5400000">
            <a:off x="-185774" y="3202159"/>
            <a:ext cx="1381832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Canva Sans"/>
              </a:rPr>
              <a:t>Domains</a:t>
            </a:r>
          </a:p>
        </p:txBody>
      </p:sp>
      <p:sp>
        <p:nvSpPr>
          <p:cNvPr id="53" name="TextBox 53"/>
          <p:cNvSpPr txBox="1"/>
          <p:nvPr/>
        </p:nvSpPr>
        <p:spPr>
          <a:xfrm rot="-5400000">
            <a:off x="-185774" y="6262890"/>
            <a:ext cx="1381832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Canva Sans"/>
              </a:rPr>
              <a:t>Attributes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Custom</PresentationFormat>
  <Paragraphs>0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Backend Architecture :</dc:title>
  <cp:lastModifiedBy>Abhinav Anil</cp:lastModifiedBy>
  <cp:revision>2</cp:revision>
  <dcterms:created xsi:type="dcterms:W3CDTF">2006-08-16T00:00:00Z</dcterms:created>
  <dcterms:modified xsi:type="dcterms:W3CDTF">2024-01-23T09:26:28Z</dcterms:modified>
  <dc:identifier>DAF6UavXpZ0</dc:identifier>
</cp:coreProperties>
</file>

<file path=docProps/thumbnail.jpeg>
</file>